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9" r:id="rId5"/>
    <p:sldId id="271" r:id="rId6"/>
    <p:sldId id="272" r:id="rId7"/>
    <p:sldId id="274" r:id="rId8"/>
    <p:sldId id="275" r:id="rId9"/>
    <p:sldId id="277" r:id="rId10"/>
    <p:sldId id="279" r:id="rId11"/>
    <p:sldId id="280" r:id="rId12"/>
    <p:sldId id="28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741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20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817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6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79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718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83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46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5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456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73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96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9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956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2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4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857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72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18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85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10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365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29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0539-D45E-4545-815C-3796302C49D5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966E1-5D0F-44AE-BA9F-39A3BABEF0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890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9" r:id="rId14"/>
    <p:sldLayoutId id="2147483672" r:id="rId15"/>
    <p:sldLayoutId id="2147483674" r:id="rId16"/>
    <p:sldLayoutId id="2147483675" r:id="rId17"/>
    <p:sldLayoutId id="2147483677" r:id="rId18"/>
    <p:sldLayoutId id="2147483678" r:id="rId19"/>
    <p:sldLayoutId id="2147483680" r:id="rId20"/>
    <p:sldLayoutId id="2147483682" r:id="rId21"/>
    <p:sldLayoutId id="2147483683" r:id="rId22"/>
    <p:sldLayoutId id="2147483685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6247" y="302261"/>
            <a:ext cx="11548533" cy="871220"/>
            <a:chOff x="31" y="357"/>
            <a:chExt cx="13640" cy="1029"/>
          </a:xfrm>
        </p:grpSpPr>
        <p:sp>
          <p:nvSpPr>
            <p:cNvPr id="17" name="矩形 16"/>
            <p:cNvSpPr/>
            <p:nvPr/>
          </p:nvSpPr>
          <p:spPr>
            <a:xfrm>
              <a:off x="31" y="1212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0" y="1280161"/>
            <a:ext cx="12192000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933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《</a:t>
            </a:r>
            <a:r>
              <a:rPr lang="zh-CN" altLang="en-US" sz="2933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国家奖学金申请审批表</a:t>
            </a:r>
            <a:r>
              <a:rPr lang="en-US" altLang="zh-CN" sz="2933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》</a:t>
            </a:r>
            <a:r>
              <a:rPr lang="zh-CN" altLang="en-US" sz="2933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填写说明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6247" y="1785621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1. </a:t>
            </a:r>
            <a:r>
              <a:rPr lang="zh-CN" altLang="en-US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表格为一页</a:t>
            </a:r>
            <a:r>
              <a:rPr lang="zh-CN" altLang="en-US" sz="1600" dirty="0" smtClean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，增加</a:t>
            </a:r>
            <a:r>
              <a:rPr lang="zh-CN" altLang="en-US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页数。</a:t>
            </a:r>
            <a:r>
              <a:rPr lang="zh-CN" altLang="en-US" sz="1600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表格填写应当字迹清晰、信息完整，不得涂改数据或出现空白项。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2. </a:t>
            </a:r>
            <a:r>
              <a:rPr lang="zh-CN" altLang="en-US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表格中“基本情况”和“申请</a:t>
            </a:r>
            <a:r>
              <a:rPr lang="zh-CN" altLang="en-US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理正反两面，不得随意由</a:t>
            </a:r>
            <a:r>
              <a:rPr lang="zh-CN" altLang="en-US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”栏由学生本人填写，其他各项必须由学校有关部门填写。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3. </a:t>
            </a:r>
            <a:r>
              <a:rPr lang="zh-CN" altLang="en-US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表格中学习成绩、综合考评成绩排名的范围由各高校自行确定，学校、院系、年级、专业、班级排名均可，但必须注明评选范围的总人数。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4. </a:t>
            </a:r>
            <a:r>
              <a:rPr lang="zh-CN" altLang="en-US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表格中“申请理由”栏的填写应当全面详实，能够如实反映学生学习成绩优异、创新能力、社会实践、综合素质等方面特别突出。字数控制在</a:t>
            </a:r>
            <a:r>
              <a:rPr lang="en-US" altLang="zh-CN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200</a:t>
            </a:r>
            <a:r>
              <a:rPr lang="zh-CN" altLang="en-US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字左右。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5. </a:t>
            </a:r>
            <a:r>
              <a:rPr lang="zh-CN" altLang="en-US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表格中“推荐理由”栏的填写应当简明扼要，字数控制在</a:t>
            </a:r>
            <a:r>
              <a:rPr lang="en-US" altLang="zh-CN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100</a:t>
            </a:r>
            <a:r>
              <a:rPr lang="zh-CN" altLang="en-US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字左右。推荐人必须是申请学生的辅导员或班主任，其他人无权推荐。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6. </a:t>
            </a:r>
            <a:r>
              <a:rPr lang="zh-CN" altLang="en-US" sz="1600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表格必须体现学校各级部门的意见，推荐人和学校各院系主管学生工作的领导同志必须签名，不得由他人代写推荐意见或签名</a:t>
            </a:r>
            <a:r>
              <a:rPr lang="zh-CN" altLang="en-US" sz="1600" dirty="0" smtClean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。</a:t>
            </a:r>
            <a:endParaRPr lang="zh-CN" altLang="en-US" sz="1600" dirty="0"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3905257"/>
      </p:ext>
    </p:extLst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20120" y="1976895"/>
            <a:ext cx="10753195" cy="653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“推荐理由”应为申请学生所属的辅导员或班主任本人填写，不可代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写。</a:t>
            </a:r>
            <a:endParaRPr lang="zh-CN" altLang="en-US" sz="2133" dirty="0">
              <a:solidFill>
                <a:srgbClr val="3F3F3F"/>
              </a:solidFill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2862" y="1450340"/>
            <a:ext cx="11167713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（十六）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“推荐理由”非辅导员或班主任本人亲自填写。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04894" y="3349627"/>
            <a:ext cx="11759021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（十七）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“推荐人（辅导员或班主任）签名”有代签或使用签名章的情况。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02300" y="4249933"/>
            <a:ext cx="10788835" cy="653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推荐人（辅导员或班主任）签名应为推荐人手签，不可代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签，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不可使用签名章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。</a:t>
            </a:r>
            <a:endParaRPr lang="zh-CN" altLang="en-US" sz="2133" dirty="0">
              <a:solidFill>
                <a:srgbClr val="3F3F3F"/>
              </a:solidFill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4721424"/>
      </p:ext>
    </p:extLst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98312" y="2409283"/>
            <a:ext cx="11322229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推荐日期，</a:t>
            </a:r>
            <a:r>
              <a:rPr lang="zh-CN" altLang="en-US" sz="2667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不应晚于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院系意见的盖章时间。对于日期不合规定者，直接取消名额。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04893" y="1416027"/>
            <a:ext cx="11359736" cy="995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（十八）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推荐日期，早于申请日期，晚于院系意见和学校意见的盖章日期。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04894" y="3425272"/>
            <a:ext cx="11759021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（十九）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“院系意见”只签写同意、同意推荐，过于简单。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8312" y="4147913"/>
            <a:ext cx="10788835" cy="1200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院系需对评审程序、辅导员或班主任推荐的学生是否符合评审要求的各项条件进行审核。院系意见，不可过于简单。</a:t>
            </a:r>
          </a:p>
        </p:txBody>
      </p:sp>
    </p:spTree>
    <p:extLst>
      <p:ext uri="{BB962C8B-B14F-4D97-AF65-F5344CB8AC3E}">
        <p14:creationId xmlns:p14="http://schemas.microsoft.com/office/powerpoint/2010/main" val="1647940115"/>
      </p:ext>
    </p:extLst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98312" y="2409283"/>
            <a:ext cx="11322229" cy="1200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院系主管学生工作领导签名，应由主管领导本人手签，不可代签、打印、复印，不可使用签名章代替。经评审专家认为存在不当行为的，直接取消名额。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04893" y="1416027"/>
            <a:ext cx="11359736" cy="995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二十</a:t>
            </a:r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“院系主管学生工作领导签名”非主管领导本人所签或使用签名章代替。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62452" y="3864975"/>
            <a:ext cx="11759021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</a:t>
            </a:r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二十一）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院系</a:t>
            </a:r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意见有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的用党章，有的用行政公章。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8312" y="4843785"/>
            <a:ext cx="10788835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</a:t>
            </a:r>
            <a:r>
              <a:rPr lang="zh-CN" altLang="en-US" sz="2667" b="1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：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应统一使用的学院行政公章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17359540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112863" y="1450341"/>
            <a:ext cx="11732592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（一）所填“出生年月”与身份证不一致。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99457" y="2013048"/>
            <a:ext cx="10178732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出生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年月与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身份证中的出生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年月应</a:t>
            </a:r>
            <a:r>
              <a:rPr lang="zh-CN" altLang="en-US" sz="2667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保持一致</a:t>
            </a:r>
            <a:r>
              <a:rPr lang="en-US" altLang="zh-CN" sz="2667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,</a:t>
            </a:r>
            <a:r>
              <a:rPr lang="zh-CN" altLang="en-US" sz="2667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填写示例：</a:t>
            </a:r>
            <a:r>
              <a:rPr lang="en-US" altLang="zh-CN" sz="2667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2000</a:t>
            </a:r>
            <a:r>
              <a:rPr lang="zh-CN" altLang="en-US" sz="2667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年</a:t>
            </a:r>
            <a:r>
              <a:rPr lang="en-US" altLang="zh-CN" sz="2667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9</a:t>
            </a:r>
            <a:r>
              <a:rPr lang="zh-CN" altLang="en-US" sz="2667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月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。</a:t>
            </a:r>
            <a:endParaRPr lang="zh-CN" altLang="zh-CN" sz="2133" dirty="0">
              <a:solidFill>
                <a:srgbClr val="FF0000"/>
              </a:solidFill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4893" y="2730833"/>
            <a:ext cx="11732592" cy="189789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（二</a:t>
            </a:r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）入学时间、获奖日期</a:t>
            </a:r>
            <a:r>
              <a:rPr lang="zh-CN" altLang="en-US" sz="3200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填写</a:t>
            </a:r>
            <a:r>
              <a:rPr lang="zh-CN" altLang="en-US" sz="3200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示例：</a:t>
            </a:r>
            <a:r>
              <a:rPr lang="en-US" altLang="zh-CN" sz="3200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2020</a:t>
            </a:r>
            <a:r>
              <a:rPr lang="zh-CN" altLang="en-US" sz="3200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年</a:t>
            </a:r>
            <a:r>
              <a:rPr lang="en-US" altLang="zh-CN" sz="3200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8</a:t>
            </a:r>
            <a:r>
              <a:rPr lang="zh-CN" altLang="en-US" sz="3200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月</a:t>
            </a:r>
            <a:r>
              <a:rPr lang="zh-CN" altLang="en-US" sz="2800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。</a:t>
            </a:r>
            <a:endParaRPr lang="en-US" altLang="zh-CN" sz="2800" dirty="0" smtClean="0">
              <a:solidFill>
                <a:srgbClr val="3F3F3F"/>
              </a:solidFill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  <a:p>
            <a:endParaRPr lang="en-US" altLang="zh-CN" sz="2800" dirty="0">
              <a:solidFill>
                <a:srgbClr val="3F3F3F"/>
              </a:solidFill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  <a:p>
            <a:endParaRPr lang="zh-CN" altLang="zh-CN" sz="2800" dirty="0">
              <a:solidFill>
                <a:srgbClr val="FF0000"/>
              </a:solidFill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  <a:p>
            <a:endParaRPr lang="zh-CN" altLang="en-US" sz="2933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4893" y="5616321"/>
            <a:ext cx="11732592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（四）专业、“学制”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填写不规范。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99457" y="6023056"/>
            <a:ext cx="11077204" cy="653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要求</a:t>
            </a:r>
            <a:r>
              <a:rPr lang="zh-CN" altLang="en-US" sz="2667" b="1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专业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应填写专业全程不得</a:t>
            </a:r>
            <a:r>
              <a:rPr lang="zh-CN" altLang="en-US" sz="2667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简写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，学制填写示例：</a:t>
            </a:r>
            <a:r>
              <a:rPr lang="zh-CN" altLang="en-US" sz="2667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四年</a:t>
            </a:r>
            <a:r>
              <a:rPr lang="zh-CN" altLang="en-US" sz="2667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制、五年制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。</a:t>
            </a:r>
            <a:endParaRPr lang="zh-CN" altLang="zh-CN" sz="2133" dirty="0">
              <a:solidFill>
                <a:srgbClr val="FF0000"/>
              </a:solidFill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05141" y="3438534"/>
            <a:ext cx="11167713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（三）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部分同学“政治面貌”填写不</a:t>
            </a:r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规范、民族填写不规范。</a:t>
            </a:r>
            <a:endParaRPr lang="zh-CN" altLang="en-US" sz="2933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108686" y="3852701"/>
            <a:ext cx="10753195" cy="1939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</a:t>
            </a:r>
            <a:r>
              <a:rPr lang="zh-CN" altLang="en-US" sz="2667" b="1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：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中共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党员     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中共预备党员   共青团员      群众</a:t>
            </a:r>
            <a:r>
              <a:rPr lang="en-US" altLang="zh-CN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        </a:t>
            </a:r>
            <a:endParaRPr lang="en-US" altLang="zh-CN" sz="2133" dirty="0">
              <a:solidFill>
                <a:srgbClr val="3F3F3F"/>
              </a:solidFill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要根据自己的实际情况填写，不能随意填写或简写，也不能填“无”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。</a:t>
            </a:r>
            <a:endParaRPr lang="en-US" altLang="zh-CN" sz="2133" dirty="0" smtClean="0">
              <a:solidFill>
                <a:srgbClr val="3F3F3F"/>
              </a:solidFill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民族填写示例：</a:t>
            </a:r>
            <a:r>
              <a:rPr lang="zh-CN" altLang="en-US" sz="3200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汉族</a:t>
            </a:r>
            <a:endParaRPr lang="zh-CN" altLang="en-US" sz="3200" dirty="0">
              <a:solidFill>
                <a:srgbClr val="FF0000"/>
              </a:solidFill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5467265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284480" y="2099790"/>
            <a:ext cx="10753195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“学习成绩排名”“综合考评排名”学生</a:t>
            </a:r>
            <a:r>
              <a:rPr lang="zh-CN" altLang="en-US" sz="2133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总数应保持一致</a:t>
            </a:r>
            <a:r>
              <a:rPr lang="zh-CN" altLang="en-US" sz="2133" dirty="0" smtClean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。</a:t>
            </a:r>
            <a:endParaRPr lang="zh-CN" altLang="en-US" sz="2133" dirty="0">
              <a:solidFill>
                <a:srgbClr val="3F3F3F"/>
              </a:solidFill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2862" y="1450340"/>
            <a:ext cx="11167713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（五） 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“学习成绩排名”“综合考评排名”学生总基数不一致。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38" y="2807804"/>
            <a:ext cx="10494627" cy="373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1977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26425" y="5170164"/>
            <a:ext cx="10753195" cy="1200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必修课门数，应计算</a:t>
            </a:r>
            <a:r>
              <a:rPr lang="zh-CN" altLang="en-US" sz="2400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参评当年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所修必修课程门数。同年级同专业学生必修课门数应相同（如果学校培养方案规定学生可以自由选课，需单独备注并提供支撑材料）。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2862" y="4436824"/>
            <a:ext cx="11167713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（七）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个别学生将在校期间上过的全部“必修课”门数计入。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56205" y="1418182"/>
            <a:ext cx="11167713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（六）颁奖单位填写</a:t>
            </a:r>
            <a:endParaRPr lang="zh-CN" altLang="en-US" sz="2933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20102" y="2176689"/>
            <a:ext cx="10753195" cy="2185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</a:t>
            </a:r>
            <a:r>
              <a:rPr lang="zh-CN" altLang="en-US" sz="2667" b="1" dirty="0" smtClean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：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填写证书公章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单位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全称，如国家奖学金，颁奖单位：中华人民共和国教育部；校级奖励同时出现西北农林科技大学、中共西北农林科技大学委员会，颁奖单位填写：西北农林科技大学；专业奖学金颁奖单位填写：西北农林科技大学如遇证书落款单位过多，填写级别最高单位全称。</a:t>
            </a:r>
            <a:endParaRPr lang="zh-CN" altLang="en-US" sz="2133" dirty="0">
              <a:solidFill>
                <a:srgbClr val="3F3F3F"/>
              </a:solidFill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6235457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20120" y="2323737"/>
            <a:ext cx="10753195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主要获奖情况中填写的奖项应作为申请理由、推荐理由的佐证，前后一致。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2862" y="1450340"/>
            <a:ext cx="11167713" cy="995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（八）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申请理由、推荐理由中提到某重大奖项，但在“主要获奖情况”栏中未体现。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2812" y="3158343"/>
            <a:ext cx="10753195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（九）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“申请理由”不能全面反映学生各方面的综合素质。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20120" y="3839920"/>
            <a:ext cx="10788835" cy="2185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本专科生国家奖学金用于</a:t>
            </a:r>
            <a:r>
              <a:rPr lang="zh-CN" altLang="en-US" sz="2133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奖励特别优秀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的全日制本专科生，具有中华人民共和国国籍；热爱社会主义祖国，拥护中国共产党的领导；遵守宪法和法律，遵守学校规章制度；诚实守信，道德品质优良；在校期间学习成绩优异，创新能力、社会实践、综合素质等方面特别突出。</a:t>
            </a:r>
          </a:p>
        </p:txBody>
      </p:sp>
    </p:spTree>
    <p:extLst>
      <p:ext uri="{BB962C8B-B14F-4D97-AF65-F5344CB8AC3E}">
        <p14:creationId xmlns:p14="http://schemas.microsoft.com/office/powerpoint/2010/main" val="3201924922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gimg2.baidu.com/image_search/src=http%3A%2F%2Fnimg.ws.126.net%2F%3Furl%3Dhttp%253A%252F%252Fdingyue.ws.126.net%252F2021%252F0404%252F7823073aj00qr1mz4001qc000u000aam.jpg%26thumbnail%3D650x2147483647%26quality%3D80%26type%3Djpg&amp;refer=http%3A%2F%2Fnimg.ws.126.net&amp;app=2002&amp;size=f9999,10000&amp;q=a80&amp;n=0&amp;g=0n&amp;fmt=jpeg?sec=1621587880&amp;t=3cbbda1d580e1b8e57c7f74ab104b8a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41" y="4157506"/>
            <a:ext cx="6043593" cy="226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20120" y="2323737"/>
            <a:ext cx="10753195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申请理由应为申请者</a:t>
            </a:r>
            <a:r>
              <a:rPr lang="zh-CN" altLang="en-US" sz="2667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参评学年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的全面、简要、真实的表现描述。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2862" y="1450340"/>
            <a:ext cx="11167713" cy="995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（十）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个别学生将自己高中阶段的表现写进本学年国家奖学金“申请理由”。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2812" y="3158343"/>
            <a:ext cx="10753195" cy="995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十一</a:t>
            </a:r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部分学生所填“申请理由”思想政治理论学习内容在与时俱进方面有待加强。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91011" y="4246882"/>
            <a:ext cx="575964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学生应在习近平新时代中国特色社会主义思想指引下，自觉加强思想政治理论学习，不断提高政治素养，坚持与时俱进。</a:t>
            </a:r>
          </a:p>
        </p:txBody>
      </p:sp>
    </p:spTree>
    <p:extLst>
      <p:ext uri="{BB962C8B-B14F-4D97-AF65-F5344CB8AC3E}">
        <p14:creationId xmlns:p14="http://schemas.microsoft.com/office/powerpoint/2010/main" val="2604776889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20120" y="2384761"/>
            <a:ext cx="1075319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申请理由应为学生本人手写或打印，做到逻辑清晰、层次分明、格式整齐、语句通顺，无错字、别字，无使用不当的标点符号，无涂改，严谨规范，整洁美观，字数</a:t>
            </a:r>
            <a:r>
              <a:rPr lang="en-US" altLang="zh-CN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200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字左右。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2862" y="1450340"/>
            <a:ext cx="11167713" cy="995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（十二）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个别“申请理由”书写不规范，存在涂抹、错别字、语句不通顺、字迹潦草等现象。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12860" y="3981802"/>
            <a:ext cx="10753195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（十三）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个别学生出现申请时间晚于推荐时间。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20120" y="4473241"/>
            <a:ext cx="10788835" cy="1200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学生申请时间应</a:t>
            </a:r>
            <a:r>
              <a:rPr lang="zh-CN" altLang="en-US" sz="2667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不晚于</a:t>
            </a:r>
            <a:r>
              <a:rPr lang="zh-CN" altLang="en-US" sz="2133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辅导员或班主任推荐时间</a:t>
            </a:r>
            <a:r>
              <a:rPr lang="zh-CN" altLang="en-US" sz="2133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。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对于日期不合规定者，直接取消名额。</a:t>
            </a:r>
          </a:p>
        </p:txBody>
      </p:sp>
    </p:spTree>
    <p:extLst>
      <p:ext uri="{BB962C8B-B14F-4D97-AF65-F5344CB8AC3E}">
        <p14:creationId xmlns:p14="http://schemas.microsoft.com/office/powerpoint/2010/main" val="2883820075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7" y="356870"/>
            <a:ext cx="5760640" cy="5088141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0" y="5593623"/>
            <a:ext cx="12192000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667" b="1" dirty="0"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书写较为潦草，且多处涂改，</a:t>
            </a:r>
            <a:endParaRPr lang="zh-CN" altLang="en-US" sz="2133" dirty="0"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</p:txBody>
      </p:sp>
      <p:pic>
        <p:nvPicPr>
          <p:cNvPr id="7" name="图片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1" y="357643"/>
            <a:ext cx="5568619" cy="508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194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20120" y="1976895"/>
            <a:ext cx="10753195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申请人签名，必须是申请人本人手签，</a:t>
            </a:r>
            <a:r>
              <a:rPr lang="zh-CN" altLang="en-US" sz="2133" dirty="0" smtClean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不可代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签。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2862" y="1450341"/>
            <a:ext cx="11167713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（十四）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申请人签名</a:t>
            </a:r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存在代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签等问题。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8456" y="2887245"/>
            <a:ext cx="11759021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3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（十五）</a:t>
            </a:r>
            <a:r>
              <a:rPr lang="zh-CN" altLang="en-US" sz="2933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辅导员或班主任给不同申请学生填写一样的“推荐理由”。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02300" y="3543702"/>
            <a:ext cx="10788835" cy="1200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 dirty="0">
                <a:solidFill>
                  <a:srgbClr val="FF0000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要  求：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辅导员或班主任应根据不同申请学生的个性，实事求是给出客观、准确、个性化的推荐理由，不得搞千篇一律、万人一面雷同化推荐，字数在</a:t>
            </a:r>
            <a:r>
              <a:rPr lang="en-US" altLang="zh-CN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100</a:t>
            </a:r>
            <a:r>
              <a:rPr lang="zh-CN" altLang="en-US" sz="2133" dirty="0">
                <a:solidFill>
                  <a:srgbClr val="3F3F3F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字左右。</a:t>
            </a:r>
          </a:p>
        </p:txBody>
      </p:sp>
    </p:spTree>
    <p:extLst>
      <p:ext uri="{BB962C8B-B14F-4D97-AF65-F5344CB8AC3E}">
        <p14:creationId xmlns:p14="http://schemas.microsoft.com/office/powerpoint/2010/main" val="976823318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1263</Words>
  <Application>Microsoft Office PowerPoint</Application>
  <PresentationFormat>宽屏</PresentationFormat>
  <Paragraphs>63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等线</vt:lpstr>
      <vt:lpstr>等线 Light</vt:lpstr>
      <vt:lpstr>方正粗黑宋简体</vt:lpstr>
      <vt:lpstr>方正小标宋简体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仲会</dc:creator>
  <cp:lastModifiedBy>仲会</cp:lastModifiedBy>
  <cp:revision>18</cp:revision>
  <dcterms:created xsi:type="dcterms:W3CDTF">2021-10-11T07:39:04Z</dcterms:created>
  <dcterms:modified xsi:type="dcterms:W3CDTF">2021-10-11T09:06:22Z</dcterms:modified>
</cp:coreProperties>
</file>